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3" r:id="rId3"/>
  </p:sldMasterIdLst>
  <p:notesMasterIdLst>
    <p:notesMasterId r:id="rId22"/>
  </p:notesMasterIdLst>
  <p:handoutMasterIdLst>
    <p:handoutMasterId r:id="rId23"/>
  </p:handoutMasterIdLst>
  <p:sldIdLst>
    <p:sldId id="362" r:id="rId4"/>
    <p:sldId id="344" r:id="rId5"/>
    <p:sldId id="392" r:id="rId6"/>
    <p:sldId id="361" r:id="rId7"/>
    <p:sldId id="347" r:id="rId8"/>
    <p:sldId id="393" r:id="rId9"/>
    <p:sldId id="366" r:id="rId10"/>
    <p:sldId id="348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57" r:id="rId21"/>
  </p:sldIdLst>
  <p:sldSz cx="121793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842" userDrawn="1">
          <p15:clr>
            <a:srgbClr val="A4A3A4"/>
          </p15:clr>
        </p15:guide>
        <p15:guide id="3" pos="3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6377"/>
    <a:srgbClr val="C6E0E8"/>
    <a:srgbClr val="C9DB2B"/>
    <a:srgbClr val="4CA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94785" autoAdjust="0"/>
  </p:normalViewPr>
  <p:slideViewPr>
    <p:cSldViewPr>
      <p:cViewPr>
        <p:scale>
          <a:sx n="89" d="100"/>
          <a:sy n="89" d="100"/>
        </p:scale>
        <p:origin x="1504" y="456"/>
      </p:cViewPr>
      <p:guideLst>
        <p:guide orient="horz" pos="2523"/>
        <p:guide pos="842"/>
        <p:guide pos="3564"/>
      </p:guideLst>
    </p:cSldViewPr>
  </p:slideViewPr>
  <p:outlineViewPr>
    <p:cViewPr>
      <p:scale>
        <a:sx n="33" d="100"/>
        <a:sy n="33" d="100"/>
      </p:scale>
      <p:origin x="0" y="1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04A63-F60A-1345-A37C-E440EC339C0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CDF1-EDC6-3048-811B-7C9DBABFAE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F0EA-F894-0A4C-B137-6490A80809E6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92D-B3B6-9140-BB27-3AEB22683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80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2150"/>
            <a:ext cx="615156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2150"/>
            <a:ext cx="615156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8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DB36D-8E8D-2543-92E3-2EF91E64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340768"/>
            <a:ext cx="10506075" cy="455265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9543DF4-BF30-C14A-B01B-CB534EAD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21122"/>
            <a:ext cx="10506075" cy="1003622"/>
          </a:xfrm>
          <a:prstGeom prst="rect">
            <a:avLst/>
          </a:prstGeom>
        </p:spPr>
        <p:txBody>
          <a:bodyPr/>
          <a:lstStyle>
            <a:lvl1pPr algn="ctr">
              <a:defRPr sz="48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62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Page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07DBE2-E03C-EA4A-84FC-B6197DCC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484784"/>
            <a:ext cx="10506075" cy="1011426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778467-A2C7-7F4D-BF67-263E1939B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613" y="2564904"/>
            <a:ext cx="10506075" cy="2952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300"/>
              </a:lnSpc>
              <a:spcBef>
                <a:spcPts val="0"/>
              </a:spcBef>
              <a:buFontTx/>
              <a:buNone/>
              <a:defRPr sz="50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507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51" y="0"/>
            <a:ext cx="9705588" cy="85344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6" y="1026889"/>
            <a:ext cx="10961370" cy="495904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_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40A0D-ECEB-EB4B-B5DE-6EBA652E6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7038" y="1557338"/>
            <a:ext cx="8856662" cy="4032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448" y="1844677"/>
            <a:ext cx="10352405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&lt;Title of Presentation&gt;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895" y="3886202"/>
            <a:ext cx="852551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029885" y="930275"/>
            <a:ext cx="7977864" cy="914400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&lt;Session&gt;-&lt;Paper#&gt;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6895" y="5234609"/>
            <a:ext cx="8525510" cy="908366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41794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101916" y="979059"/>
            <a:ext cx="5975469" cy="583047"/>
          </a:xfrm>
        </p:spPr>
        <p:txBody>
          <a:bodyPr/>
          <a:lstStyle>
            <a:lvl1pPr marL="0" indent="0" algn="ctr">
              <a:buNone/>
              <a:defRPr sz="3197" b="0"/>
            </a:lvl1pPr>
          </a:lstStyle>
          <a:p>
            <a:pPr algn="ctr"/>
            <a:r>
              <a:rPr lang="en-US" sz="3197" b="1" dirty="0">
                <a:latin typeface="Franklin Gothic Book" panose="020B0503020102020204" pitchFamily="34" charset="0"/>
              </a:rPr>
              <a:t>&lt;Session&gt;-&lt;Paper#&gt;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3448" y="1768474"/>
            <a:ext cx="10352405" cy="1470024"/>
          </a:xfrm>
        </p:spPr>
        <p:txBody>
          <a:bodyPr>
            <a:normAutofit/>
          </a:bodyPr>
          <a:lstStyle>
            <a:lvl1pPr marL="0" indent="0" algn="ctr">
              <a:buNone/>
              <a:defRPr sz="4396" b="1"/>
            </a:lvl1pPr>
            <a:lvl2pPr marL="347125" indent="0">
              <a:buNone/>
              <a:defRPr/>
            </a:lvl2pPr>
          </a:lstStyle>
          <a:p>
            <a:pPr lvl="0"/>
            <a:r>
              <a:rPr lang="en-US" dirty="0"/>
              <a:t>&lt;Title of Presentation&gt;</a:t>
            </a:r>
          </a:p>
          <a:p>
            <a:pPr lvl="2"/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895" y="3886205"/>
            <a:ext cx="852551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6895" y="4560409"/>
            <a:ext cx="8525510" cy="908366"/>
          </a:xfrm>
        </p:spPr>
        <p:txBody>
          <a:bodyPr>
            <a:normAutofit/>
          </a:bodyPr>
          <a:lstStyle>
            <a:lvl1pPr marL="0" indent="0" algn="ctr">
              <a:buNone/>
              <a:defRPr sz="2597"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1697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130438"/>
            <a:ext cx="10352405" cy="1470025"/>
          </a:xfrm>
        </p:spPr>
        <p:txBody>
          <a:bodyPr/>
          <a:lstStyle>
            <a:lvl1pPr algn="ctr">
              <a:defRPr sz="439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3886203"/>
            <a:ext cx="85255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21163A-0771-4544-BA97-A26FBFD92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81328"/>
            <a:ext cx="12182760" cy="507432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C9C1CCF8-00AD-4C30-B3FB-7A66A67A9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8"/>
          <a:stretch/>
        </p:blipFill>
        <p:spPr>
          <a:xfrm>
            <a:off x="92707" y="6462855"/>
            <a:ext cx="1197739" cy="34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7B669-AB9C-914E-9F9E-93B7A83C3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15374" r="37376" b="13417"/>
          <a:stretch/>
        </p:blipFill>
        <p:spPr>
          <a:xfrm>
            <a:off x="92707" y="44087"/>
            <a:ext cx="622016" cy="1589496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82BDF71A-DDC0-7E46-9B6E-A42D109237D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65514" y="3789040"/>
            <a:ext cx="3752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99908-0107-4575-AB40-26E488B68014}"/>
              </a:ext>
            </a:extLst>
          </p:cNvPr>
          <p:cNvSpPr txBox="1"/>
          <p:nvPr userDrawn="1"/>
        </p:nvSpPr>
        <p:spPr>
          <a:xfrm>
            <a:off x="5477582" y="645787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43C57B-F819-4970-A618-112200EFDF34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pPr algn="ctr"/>
              <a:t>‹N°›</a:t>
            </a:fld>
            <a:endParaRPr lang="en-US" sz="22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0DDC44-12C7-4447-B1A4-B1CB77C3C8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3" y="6237312"/>
            <a:ext cx="1539729" cy="846486"/>
          </a:xfrm>
          <a:prstGeom prst="rect">
            <a:avLst/>
          </a:prstGeom>
        </p:spPr>
      </p:pic>
      <p:pic>
        <p:nvPicPr>
          <p:cNvPr id="2" name="Picture 1" descr="A logo with a purple and gold design&#10;&#10;Description automatically generated">
            <a:extLst>
              <a:ext uri="{FF2B5EF4-FFF2-40B4-BE49-F238E27FC236}">
                <a16:creationId xmlns:a16="http://schemas.microsoft.com/office/drawing/2014/main" id="{E0F553FD-36BC-0A91-3F83-5649DE768B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266" y="44087"/>
            <a:ext cx="1038056" cy="1080657"/>
          </a:xfrm>
          <a:prstGeom prst="rect">
            <a:avLst/>
          </a:prstGeom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47637A5-5315-42AA-3A31-93D259D330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67" y="6487808"/>
            <a:ext cx="1351891" cy="29447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D7EAA963-9D10-D843-3BD2-53F3B949F41A}"/>
              </a:ext>
            </a:extLst>
          </p:cNvPr>
          <p:cNvSpPr txBox="1"/>
          <p:nvPr userDrawn="1"/>
        </p:nvSpPr>
        <p:spPr>
          <a:xfrm>
            <a:off x="10482138" y="6505599"/>
            <a:ext cx="1692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&lt;Session&gt;-&lt;Paper#&gt;</a:t>
            </a:r>
            <a:endParaRPr lang="en-US" sz="14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8" r:id="rId3"/>
    <p:sldLayoutId id="2147483674" r:id="rId4"/>
    <p:sldLayoutId id="2147483677" r:id="rId5"/>
    <p:sldLayoutId id="2147483679" r:id="rId6"/>
    <p:sldLayoutId id="214748368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94898" y="2514900"/>
            <a:ext cx="6989505" cy="582440"/>
          </a:xfrm>
        </p:spPr>
        <p:txBody>
          <a:bodyPr>
            <a:noAutofit/>
          </a:bodyPr>
          <a:lstStyle/>
          <a:p>
            <a:r>
              <a:rPr lang="en-US" sz="4396" b="1" dirty="0">
                <a:cs typeface="Arial" panose="020B0604020202020204" pitchFamily="34" charset="0"/>
              </a:rPr>
              <a:t>Oral Presentation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48729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Title slide </a:t>
            </a:r>
          </a:p>
          <a:p>
            <a:r>
              <a:rPr lang="en-US" dirty="0"/>
              <a:t>Outline slide of your talk</a:t>
            </a:r>
          </a:p>
          <a:p>
            <a:r>
              <a:rPr lang="en-US" dirty="0"/>
              <a:t>Introduction / Motivation / Problem or Challenge</a:t>
            </a:r>
          </a:p>
          <a:p>
            <a:r>
              <a:rPr lang="en-US" dirty="0"/>
              <a:t>Details of work</a:t>
            </a:r>
          </a:p>
          <a:p>
            <a:r>
              <a:rPr lang="en-US" dirty="0"/>
              <a:t>State how your results compare to other reported work</a:t>
            </a:r>
          </a:p>
          <a:p>
            <a:r>
              <a:rPr lang="en-US" dirty="0"/>
              <a:t>Conclusion slide</a:t>
            </a:r>
          </a:p>
          <a:p>
            <a:r>
              <a:rPr lang="en-US" dirty="0"/>
              <a:t>Backup slides if desired</a:t>
            </a:r>
          </a:p>
          <a:p>
            <a:r>
              <a:rPr lang="en-US" dirty="0"/>
              <a:t>Remember to leave time for questions as part of your timeslot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Presentation Flow</a:t>
            </a:r>
          </a:p>
        </p:txBody>
      </p:sp>
    </p:spTree>
    <p:extLst>
      <p:ext uri="{BB962C8B-B14F-4D97-AF65-F5344CB8AC3E}">
        <p14:creationId xmlns:p14="http://schemas.microsoft.com/office/powerpoint/2010/main" val="317291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short phrases, not long sentences</a:t>
            </a:r>
          </a:p>
          <a:p>
            <a:r>
              <a:rPr lang="en-US" dirty="0"/>
              <a:t>Use Calibri (or similar) sans serif font</a:t>
            </a: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This line uses Helvetica 24 </a:t>
            </a:r>
            <a:r>
              <a:rPr lang="en-US" sz="2398" dirty="0" err="1">
                <a:solidFill>
                  <a:prstClr val="black"/>
                </a:solidFill>
                <a:latin typeface="Helvetica" pitchFamily="34" charset="0"/>
                <a:cs typeface="Arial" charset="0"/>
              </a:rPr>
              <a:t>pt</a:t>
            </a:r>
            <a:endParaRPr lang="en-US" sz="2398" strike="sngStrike" dirty="0">
              <a:solidFill>
                <a:srgbClr val="FF0000"/>
              </a:solidFill>
              <a:latin typeface="Helvetica" pitchFamily="34" charset="0"/>
              <a:cs typeface="Arial" charset="0"/>
            </a:endParaRP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 is Calibri 24 </a:t>
            </a:r>
            <a:r>
              <a:rPr lang="en-US" sz="2398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pt</a:t>
            </a:r>
            <a:endParaRPr lang="en-US" sz="2398" strike="sngStrike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Arial" charset="0"/>
                <a:cs typeface="Arial" charset="0"/>
              </a:rPr>
              <a:t>This line uses Arial</a:t>
            </a:r>
            <a:endParaRPr lang="en-US" sz="2398" strike="sngStrik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dirty="0"/>
              <a:t>28 Point or larger for titles</a:t>
            </a:r>
            <a:endParaRPr lang="en-US" i="1" dirty="0"/>
          </a:p>
          <a:p>
            <a:pPr>
              <a:lnSpc>
                <a:spcPct val="115000"/>
              </a:lnSpc>
              <a:defRPr/>
            </a:pPr>
            <a:r>
              <a:rPr lang="en-US" sz="1598" dirty="0"/>
              <a:t>This font is 16 pt.  If you use fonts that are smaller than 18 </a:t>
            </a:r>
            <a:r>
              <a:rPr lang="en-US" sz="1598" dirty="0" err="1"/>
              <a:t>pt</a:t>
            </a:r>
            <a:r>
              <a:rPr lang="en-US" sz="1598" dirty="0"/>
              <a:t>, people in the back of the room may not be able to read your slide.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</a:t>
            </a:r>
          </a:p>
        </p:txBody>
      </p:sp>
    </p:spTree>
    <p:extLst>
      <p:ext uri="{BB962C8B-B14F-4D97-AF65-F5344CB8AC3E}">
        <p14:creationId xmlns:p14="http://schemas.microsoft.com/office/powerpoint/2010/main" val="281684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out for:</a:t>
            </a:r>
          </a:p>
          <a:p>
            <a:pPr lvl="1"/>
            <a:r>
              <a:rPr lang="en-US" dirty="0"/>
              <a:t>Wingdings</a:t>
            </a:r>
          </a:p>
          <a:p>
            <a:pPr lvl="1"/>
            <a:r>
              <a:rPr lang="en-US" dirty="0"/>
              <a:t>MS line draw</a:t>
            </a:r>
          </a:p>
          <a:p>
            <a:pPr lvl="1"/>
            <a:r>
              <a:rPr lang="en-US" dirty="0"/>
              <a:t>Monotype sorts</a:t>
            </a:r>
          </a:p>
          <a:p>
            <a:pPr lvl="1"/>
            <a:r>
              <a:rPr lang="en-US" dirty="0"/>
              <a:t>Symbol fonts</a:t>
            </a:r>
          </a:p>
          <a:p>
            <a:pPr lvl="1"/>
            <a:r>
              <a:rPr lang="en-US" dirty="0"/>
              <a:t>Asian language fonts</a:t>
            </a:r>
          </a:p>
          <a:p>
            <a:r>
              <a:rPr lang="en-US" dirty="0"/>
              <a:t>Please embed TrueType fonts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Fonts or Symbols</a:t>
            </a:r>
          </a:p>
        </p:txBody>
      </p:sp>
    </p:spTree>
    <p:extLst>
      <p:ext uri="{BB962C8B-B14F-4D97-AF65-F5344CB8AC3E}">
        <p14:creationId xmlns:p14="http://schemas.microsoft.com/office/powerpoint/2010/main" val="73811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targeted time for one slide is 1 to 2 minutes</a:t>
            </a:r>
          </a:p>
          <a:p>
            <a:r>
              <a:rPr lang="en-US" dirty="0"/>
              <a:t>Each slide should have a title</a:t>
            </a:r>
          </a:p>
          <a:p>
            <a:r>
              <a:rPr lang="en-US" dirty="0"/>
              <a:t>Limit  ~ 9 lines of text</a:t>
            </a:r>
          </a:p>
          <a:p>
            <a:r>
              <a:rPr lang="en-US" dirty="0"/>
              <a:t>Limit  ~ 7 words per line</a:t>
            </a:r>
          </a:p>
          <a:p>
            <a:r>
              <a:rPr lang="en-US" dirty="0"/>
              <a:t>Slides sized for </a:t>
            </a:r>
            <a:r>
              <a:rPr lang="ja-JP" altLang="en-US" dirty="0"/>
              <a:t>“</a:t>
            </a:r>
            <a:r>
              <a:rPr lang="en-US" altLang="ja-JP" dirty="0"/>
              <a:t>On Screen Show</a:t>
            </a:r>
            <a:r>
              <a:rPr lang="ja-JP" altLang="en-US"/>
              <a:t>”</a:t>
            </a:r>
            <a:endParaRPr lang="fr-FR" altLang="ja-JP" dirty="0"/>
          </a:p>
          <a:p>
            <a:r>
              <a:rPr lang="en-US" altLang="ja-JP" dirty="0"/>
              <a:t>Slide orientation:  </a:t>
            </a:r>
            <a:r>
              <a:rPr lang="en-US" altLang="ja-JP" b="1" dirty="0"/>
              <a:t>Landscape (16:9)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 (Cont.)</a:t>
            </a:r>
          </a:p>
        </p:txBody>
      </p:sp>
    </p:spTree>
    <p:extLst>
      <p:ext uri="{BB962C8B-B14F-4D97-AF65-F5344CB8AC3E}">
        <p14:creationId xmlns:p14="http://schemas.microsoft.com/office/powerpoint/2010/main" val="353325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high contrast font colors</a:t>
            </a:r>
          </a:p>
          <a:p>
            <a:r>
              <a:rPr lang="en-US" dirty="0"/>
              <a:t>Use dark lines/text on a light background</a:t>
            </a:r>
          </a:p>
          <a:p>
            <a:pPr lvl="1"/>
            <a:r>
              <a:rPr lang="en-US" dirty="0"/>
              <a:t>Foreground:  Black,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/>
              <a:t>Background:  White</a:t>
            </a:r>
          </a:p>
          <a:p>
            <a:pPr lvl="1"/>
            <a:r>
              <a:rPr lang="en-US" dirty="0"/>
              <a:t>Caution: 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grey</a:t>
            </a:r>
            <a:r>
              <a:rPr lang="en-US" dirty="0"/>
              <a:t> or </a:t>
            </a:r>
            <a:r>
              <a:rPr lang="en-US" dirty="0">
                <a:solidFill>
                  <a:srgbClr val="00FFFF"/>
                </a:solidFill>
                <a:ea typeface="ＭＳ Ｐゴシック" pitchFamily="34" charset="-128"/>
              </a:rPr>
              <a:t>cyan</a:t>
            </a:r>
            <a:r>
              <a:rPr lang="en-US" dirty="0"/>
              <a:t> lettering and lines may be unreadable when projected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12631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should display without delay</a:t>
            </a:r>
          </a:p>
          <a:p>
            <a:r>
              <a:rPr lang="en-US" dirty="0"/>
              <a:t>Do not distract the audience with </a:t>
            </a:r>
            <a:br>
              <a:rPr lang="en-US" dirty="0"/>
            </a:br>
            <a:r>
              <a:rPr lang="en-US" dirty="0"/>
              <a:t>any transition effects</a:t>
            </a:r>
          </a:p>
          <a:p>
            <a:r>
              <a:rPr lang="en-US" dirty="0"/>
              <a:t>Avoid the use of slow graphics, fonts, and special effects</a:t>
            </a:r>
          </a:p>
          <a:p>
            <a:r>
              <a:rPr lang="en-US" dirty="0"/>
              <a:t>Do not use sound effects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Speed</a:t>
            </a:r>
          </a:p>
        </p:txBody>
      </p:sp>
    </p:spTree>
    <p:extLst>
      <p:ext uri="{BB962C8B-B14F-4D97-AF65-F5344CB8AC3E}">
        <p14:creationId xmlns:p14="http://schemas.microsoft.com/office/powerpoint/2010/main" val="332352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diagrams 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Easy to view</a:t>
            </a:r>
          </a:p>
          <a:p>
            <a:r>
              <a:rPr lang="en-US" dirty="0"/>
              <a:t>Make all texts readable by using large fonts</a:t>
            </a:r>
          </a:p>
          <a:p>
            <a:r>
              <a:rPr lang="en-US" dirty="0"/>
              <a:t>Use all the available space </a:t>
            </a:r>
          </a:p>
          <a:p>
            <a:r>
              <a:rPr lang="en-US" dirty="0"/>
              <a:t>Do not use borders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</p:spTree>
    <p:extLst>
      <p:ext uri="{BB962C8B-B14F-4D97-AF65-F5344CB8AC3E}">
        <p14:creationId xmlns:p14="http://schemas.microsoft.com/office/powerpoint/2010/main" val="78447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graphs and avoid tables if possible</a:t>
            </a:r>
          </a:p>
          <a:p>
            <a:r>
              <a:rPr lang="en-US" dirty="0"/>
              <a:t>Keep graphs simple</a:t>
            </a:r>
          </a:p>
          <a:p>
            <a:r>
              <a:rPr lang="en-US" dirty="0"/>
              <a:t>Eliminate or subdue distracting grid lines</a:t>
            </a:r>
          </a:p>
          <a:p>
            <a:r>
              <a:rPr lang="en-US" dirty="0"/>
              <a:t>Use large font sizes including axes labels</a:t>
            </a:r>
          </a:p>
          <a:p>
            <a:r>
              <a:rPr lang="en-US" dirty="0"/>
              <a:t>You do not need to apologize for presenting an </a:t>
            </a:r>
            <a:r>
              <a:rPr lang="ja-JP" altLang="en-US" dirty="0"/>
              <a:t>“</a:t>
            </a:r>
            <a:r>
              <a:rPr lang="en-US" altLang="ja-JP" dirty="0"/>
              <a:t>eye chart</a:t>
            </a:r>
            <a:r>
              <a:rPr lang="ja-JP" altLang="en-US" dirty="0"/>
              <a:t>”</a:t>
            </a:r>
            <a:r>
              <a:rPr lang="en-US" altLang="ja-JP" dirty="0"/>
              <a:t> if you do not present one.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41549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Summary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79136" y="1602111"/>
            <a:ext cx="8221028" cy="4521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97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BD76B-F75F-3FBE-5DCC-BD836828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your slides simple</a:t>
            </a:r>
          </a:p>
          <a:p>
            <a:r>
              <a:rPr lang="en-US" dirty="0"/>
              <a:t>Use large fonts for high visibility</a:t>
            </a:r>
          </a:p>
          <a:p>
            <a:r>
              <a:rPr lang="en-US" dirty="0"/>
              <a:t>Use high-contrast colors</a:t>
            </a:r>
          </a:p>
          <a:p>
            <a:r>
              <a:rPr lang="en-US" dirty="0"/>
              <a:t>Present the highlights, not the details</a:t>
            </a:r>
          </a:p>
        </p:txBody>
      </p:sp>
    </p:spTree>
    <p:extLst>
      <p:ext uri="{BB962C8B-B14F-4D97-AF65-F5344CB8AC3E}">
        <p14:creationId xmlns:p14="http://schemas.microsoft.com/office/powerpoint/2010/main" val="234086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F541824-179E-C226-3967-AD6EC39B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provides the recommended guidelines for preparation of the RFIC 2024 Podium Presentations and is an electronic template.</a:t>
            </a:r>
          </a:p>
          <a:p>
            <a:r>
              <a:rPr lang="en-US" dirty="0"/>
              <a:t>The file you are reading has settings, colors, and fonts that make it easy to read.</a:t>
            </a:r>
          </a:p>
          <a:p>
            <a:r>
              <a:rPr lang="en-US" dirty="0"/>
              <a:t>You may edit this file and replace our slides with your presentation’s contents.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63E56B-0259-0195-C305-5DDC3260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A135DF7E-BB41-A96C-1D53-D646C0116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A0C49FB4-8071-F75F-196F-EF2C72229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BBB8601-87B7-EFC9-C9D3-2F5C32110C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FD4EA19-D192-4733-FB6F-FCAFA9E8AA9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5730C6E-25C3-35D4-8B83-C36641BDC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29-30GHz 64-element Active Phased Array for 5G Application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599"/>
              </a:spcBef>
            </a:pPr>
            <a:r>
              <a:rPr lang="en-US" b="1" dirty="0">
                <a:latin typeface="+mn-lt"/>
              </a:rPr>
              <a:t>K. Bao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J. Zhou</a:t>
            </a:r>
            <a:r>
              <a:rPr lang="en-US" b="1" baseline="30000" dirty="0">
                <a:latin typeface="+mn-lt"/>
              </a:rPr>
              <a:t>1,2</a:t>
            </a:r>
            <a:r>
              <a:rPr lang="en-US" b="1" dirty="0">
                <a:latin typeface="+mn-lt"/>
              </a:rPr>
              <a:t>, L. Wang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A. Sun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Q. Zhang</a:t>
            </a:r>
            <a:r>
              <a:rPr lang="en-US" b="1" baseline="30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, and Y. Shen</a:t>
            </a:r>
            <a:r>
              <a:rPr lang="en-US" b="1" baseline="30000" dirty="0">
                <a:latin typeface="+mn-lt"/>
              </a:rPr>
              <a:t>1,2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WE1A-4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22A83B7-80D6-1079-FC17-4E297FF1A22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r>
              <a:rPr lang="en-US" sz="2000" baseline="30000" dirty="0"/>
              <a:t>1</a:t>
            </a:r>
            <a:r>
              <a:rPr lang="en-US" sz="2000" dirty="0"/>
              <a:t>Nanjing Electronic Devices Institute, Nanjing, China</a:t>
            </a:r>
          </a:p>
          <a:p>
            <a:pPr>
              <a:spcBef>
                <a:spcPts val="599"/>
              </a:spcBef>
            </a:pPr>
            <a:r>
              <a:rPr lang="en-US" sz="2000" baseline="30000" dirty="0"/>
              <a:t>2</a:t>
            </a:r>
            <a:r>
              <a:rPr lang="en-US" sz="2000" dirty="0"/>
              <a:t>Science and Technology on Monolithic Integration Circuits and Modules Laboratory, Nanjing, China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69042">
            <a:off x="7186451" y="842811"/>
            <a:ext cx="3553822" cy="52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97" b="1" dirty="0">
                <a:solidFill>
                  <a:srgbClr val="FF00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7498" y="1449869"/>
            <a:ext cx="7764304" cy="1468494"/>
          </a:xfrm>
          <a:prstGeom prst="rect">
            <a:avLst/>
          </a:prstGeom>
        </p:spPr>
        <p:txBody>
          <a:bodyPr vert="horz" lIns="91345" tIns="45672" rIns="91345" bIns="45672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6" b="1" dirty="0">
                <a:latin typeface="+mn-lt"/>
              </a:rPr>
              <a:t>For Student Paper Finalists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6594" y="785892"/>
            <a:ext cx="1141809" cy="1496034"/>
            <a:chOff x="7848600" y="67804"/>
            <a:chExt cx="1143000" cy="1497594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67804"/>
              <a:ext cx="1143000" cy="149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24800" y="344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99" b="1" dirty="0"/>
                <a:t>Student </a:t>
              </a:r>
            </a:p>
            <a:p>
              <a:pPr algn="ctr"/>
              <a:r>
                <a:rPr lang="en-US" sz="1199" b="1" dirty="0"/>
                <a:t>Paper</a:t>
              </a:r>
            </a:p>
            <a:p>
              <a:pPr algn="ctr"/>
              <a:r>
                <a:rPr lang="en-US" sz="1199" b="1" dirty="0"/>
                <a:t>Finalist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1973699" y="3141534"/>
            <a:ext cx="8465701" cy="2266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97" b="1" i="1" dirty="0"/>
              <a:t>Add badge in the upper right corner of title slide</a:t>
            </a:r>
          </a:p>
        </p:txBody>
      </p:sp>
    </p:spTree>
    <p:extLst>
      <p:ext uri="{BB962C8B-B14F-4D97-AF65-F5344CB8AC3E}">
        <p14:creationId xmlns:p14="http://schemas.microsoft.com/office/powerpoint/2010/main" val="2154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7498" y="1449869"/>
            <a:ext cx="7764304" cy="1468494"/>
          </a:xfrm>
          <a:prstGeom prst="rect">
            <a:avLst/>
          </a:prstGeom>
        </p:spPr>
        <p:txBody>
          <a:bodyPr vert="horz" lIns="91345" tIns="45672" rIns="91345" bIns="45672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6" b="1" dirty="0">
                <a:latin typeface="+mn-lt"/>
              </a:rPr>
              <a:t>For Industry Paper Finalists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6594" y="785892"/>
            <a:ext cx="1141809" cy="1496034"/>
            <a:chOff x="7848600" y="67804"/>
            <a:chExt cx="1143000" cy="1497594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67804"/>
              <a:ext cx="1143000" cy="149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24800" y="344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99" b="1" dirty="0"/>
                <a:t>Industry</a:t>
              </a:r>
            </a:p>
            <a:p>
              <a:pPr algn="ctr"/>
              <a:r>
                <a:rPr lang="en-US" sz="1199" b="1" dirty="0"/>
                <a:t>Paper</a:t>
              </a:r>
            </a:p>
            <a:p>
              <a:pPr algn="ctr"/>
              <a:r>
                <a:rPr lang="en-US" sz="1199" b="1" dirty="0"/>
                <a:t>Finalist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1962829" y="3141534"/>
            <a:ext cx="8454822" cy="2266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97" b="1" i="1" dirty="0"/>
              <a:t>Add badge in the upper right corner of title slide</a:t>
            </a:r>
          </a:p>
        </p:txBody>
      </p:sp>
    </p:spTree>
    <p:extLst>
      <p:ext uri="{BB962C8B-B14F-4D97-AF65-F5344CB8AC3E}">
        <p14:creationId xmlns:p14="http://schemas.microsoft.com/office/powerpoint/2010/main" val="185832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1E71DD0-CD6E-0D22-00F5-63A5F3DA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provided templates and recommended fonts and sizes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19F7583-39D4-6876-4906-DD5448B1B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29410" y="2337516"/>
            <a:ext cx="4991100" cy="3492500"/>
          </a:xfrm>
          <a:prstGeom prst="rect">
            <a:avLst/>
          </a:prstGeom>
        </p:spPr>
      </p:pic>
      <p:sp>
        <p:nvSpPr>
          <p:cNvPr id="11" name="Oval 14">
            <a:extLst>
              <a:ext uri="{FF2B5EF4-FFF2-40B4-BE49-F238E27FC236}">
                <a16:creationId xmlns:a16="http://schemas.microsoft.com/office/drawing/2014/main" id="{BA899735-947F-DD44-F7F0-542B0EFCA706}"/>
              </a:ext>
            </a:extLst>
          </p:cNvPr>
          <p:cNvSpPr/>
          <p:nvPr/>
        </p:nvSpPr>
        <p:spPr>
          <a:xfrm>
            <a:off x="4614571" y="2441111"/>
            <a:ext cx="549392" cy="834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12" name="Straight Arrow Connector 15">
            <a:extLst>
              <a:ext uri="{FF2B5EF4-FFF2-40B4-BE49-F238E27FC236}">
                <a16:creationId xmlns:a16="http://schemas.microsoft.com/office/drawing/2014/main" id="{702BA91B-58F5-0682-6625-F509A8E98B00}"/>
              </a:ext>
            </a:extLst>
          </p:cNvPr>
          <p:cNvCxnSpPr>
            <a:cxnSpLocks/>
          </p:cNvCxnSpPr>
          <p:nvPr/>
        </p:nvCxnSpPr>
        <p:spPr>
          <a:xfrm flipH="1">
            <a:off x="5064675" y="2334873"/>
            <a:ext cx="814160" cy="460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6">
            <a:extLst>
              <a:ext uri="{FF2B5EF4-FFF2-40B4-BE49-F238E27FC236}">
                <a16:creationId xmlns:a16="http://schemas.microsoft.com/office/drawing/2014/main" id="{7D3126F3-574E-5815-2CFC-E9A88990FD81}"/>
              </a:ext>
            </a:extLst>
          </p:cNvPr>
          <p:cNvSpPr/>
          <p:nvPr/>
        </p:nvSpPr>
        <p:spPr>
          <a:xfrm>
            <a:off x="4607951" y="3076551"/>
            <a:ext cx="1985755" cy="1773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4372532A-ADE2-3D11-0CA4-9E0918C5203D}"/>
              </a:ext>
            </a:extLst>
          </p:cNvPr>
          <p:cNvCxnSpPr>
            <a:cxnSpLocks/>
          </p:cNvCxnSpPr>
          <p:nvPr/>
        </p:nvCxnSpPr>
        <p:spPr>
          <a:xfrm flipH="1">
            <a:off x="5600828" y="2441110"/>
            <a:ext cx="285147" cy="989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9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Edit the Slide Master!!!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9136" y="1602111"/>
            <a:ext cx="8221028" cy="4521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97" dirty="0">
              <a:solidFill>
                <a:srgbClr val="FF0000"/>
              </a:solidFill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BDF05B7F-F551-A5B6-4631-DEC28AD17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03" y="2780928"/>
            <a:ext cx="5560115" cy="2594721"/>
          </a:xfrm>
          <a:prstGeom prst="rect">
            <a:avLst/>
          </a:prstGeom>
        </p:spPr>
      </p:pic>
      <p:cxnSp>
        <p:nvCxnSpPr>
          <p:cNvPr id="3" name="Straight Arrow Connector 14">
            <a:extLst>
              <a:ext uri="{FF2B5EF4-FFF2-40B4-BE49-F238E27FC236}">
                <a16:creationId xmlns:a16="http://schemas.microsoft.com/office/drawing/2014/main" id="{E2BADAD4-CC21-21AC-813A-F14EBDAAC7DB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6672717" y="2984285"/>
            <a:ext cx="1721682" cy="193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5">
            <a:extLst>
              <a:ext uri="{FF2B5EF4-FFF2-40B4-BE49-F238E27FC236}">
                <a16:creationId xmlns:a16="http://schemas.microsoft.com/office/drawing/2014/main" id="{487F6CCD-2CF2-5DB6-6A19-E21F0A1D53C2}"/>
              </a:ext>
            </a:extLst>
          </p:cNvPr>
          <p:cNvSpPr/>
          <p:nvPr/>
        </p:nvSpPr>
        <p:spPr>
          <a:xfrm>
            <a:off x="6123325" y="3021425"/>
            <a:ext cx="549392" cy="312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B077851-C434-A265-5407-BACA6055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340768"/>
            <a:ext cx="11342687" cy="4552653"/>
          </a:xfrm>
        </p:spPr>
        <p:txBody>
          <a:bodyPr/>
          <a:lstStyle/>
          <a:p>
            <a:r>
              <a:rPr lang="en-US" dirty="0"/>
              <a:t>Affiliation logos are allowed only on the title slide</a:t>
            </a:r>
          </a:p>
          <a:p>
            <a:r>
              <a:rPr lang="en-US" dirty="0"/>
              <a:t>Edit the slide master to list your session and paper designation</a:t>
            </a:r>
          </a:p>
          <a:p>
            <a:r>
              <a:rPr lang="en-US" dirty="0"/>
              <a:t>For example: </a:t>
            </a:r>
            <a:r>
              <a:rPr lang="en-US" b="1" dirty="0">
                <a:solidFill>
                  <a:srgbClr val="FF0000"/>
                </a:solidFill>
              </a:rPr>
              <a:t>MO1A - 4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49490" y="3177628"/>
            <a:ext cx="6552728" cy="327570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6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slide # is at the center of the slide</a:t>
            </a:r>
          </a:p>
          <a:p>
            <a:r>
              <a:rPr lang="en-US" dirty="0"/>
              <a:t>Slide numbers help guests refer to them later</a:t>
            </a:r>
          </a:p>
          <a:p>
            <a:r>
              <a:rPr lang="en-US" dirty="0"/>
              <a:t>Insert slide # if they get deleted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have the slide #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884" y="3429000"/>
            <a:ext cx="9564196" cy="2413501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 flipH="1">
            <a:off x="6083613" y="4725144"/>
            <a:ext cx="4758565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528034" y="4725144"/>
            <a:ext cx="7170128" cy="550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861551" y="6453336"/>
            <a:ext cx="444123" cy="422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9" name="Oval 8"/>
          <p:cNvSpPr/>
          <p:nvPr/>
        </p:nvSpPr>
        <p:spPr>
          <a:xfrm>
            <a:off x="1831885" y="5011534"/>
            <a:ext cx="1696149" cy="505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2083333752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Custom 4">
      <a:dk1>
        <a:srgbClr val="000000"/>
      </a:dk1>
      <a:lt1>
        <a:srgbClr val="FFFFFF"/>
      </a:lt1>
      <a:dk2>
        <a:srgbClr val="134256"/>
      </a:dk2>
      <a:lt2>
        <a:srgbClr val="197084"/>
      </a:lt2>
      <a:accent1>
        <a:srgbClr val="4EB749"/>
      </a:accent1>
      <a:accent2>
        <a:srgbClr val="58AECA"/>
      </a:accent2>
      <a:accent3>
        <a:srgbClr val="8BB44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
</file>

<file path=customXml/item2.xml>
</file>

<file path=customXml/itemProps1.xml><?xml version="1.0" encoding="utf-8"?>
<ds:datastoreItem xmlns:ds="http://schemas.openxmlformats.org/officeDocument/2006/customXml" ds:itemID="{69DAD719-8749-44F2-8E97-D7A36DF157BD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AA38CAB6-BA59-4EFF-BC77-3EEBA2595D34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21215</TotalTime>
  <Words>590</Words>
  <Application>Microsoft Macintosh PowerPoint</Application>
  <PresentationFormat>Personnalisé</PresentationFormat>
  <Paragraphs>103</Paragraphs>
  <Slides>18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Medium Cond</vt:lpstr>
      <vt:lpstr>Helvetica</vt:lpstr>
      <vt:lpstr>1_Master</vt:lpstr>
      <vt:lpstr>Présentation PowerPoint</vt:lpstr>
      <vt:lpstr>Purpose of this Presentation</vt:lpstr>
      <vt:lpstr>Présentation PowerPoint</vt:lpstr>
      <vt:lpstr>A 29-30GHz 64-element Active Phased Array for 5G Application</vt:lpstr>
      <vt:lpstr>Présentation PowerPoint</vt:lpstr>
      <vt:lpstr>Présentation PowerPoint</vt:lpstr>
      <vt:lpstr>How to Use</vt:lpstr>
      <vt:lpstr>Edit the Slide Master!!!</vt:lpstr>
      <vt:lpstr>Make sure you have the slide #</vt:lpstr>
      <vt:lpstr>Typical Presentation Flow</vt:lpstr>
      <vt:lpstr>Style Guidelines</vt:lpstr>
      <vt:lpstr>Special Fonts or Symbols</vt:lpstr>
      <vt:lpstr>Style Guidelines (Cont.)</vt:lpstr>
      <vt:lpstr>Contrast</vt:lpstr>
      <vt:lpstr>Display Speed</vt:lpstr>
      <vt:lpstr>Diagrams</vt:lpstr>
      <vt:lpstr>Graphs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Elsie Vega</dc:creator>
  <cp:keywords/>
  <dc:description/>
  <cp:lastModifiedBy>Microsoft Office User</cp:lastModifiedBy>
  <cp:revision>187</cp:revision>
  <dcterms:modified xsi:type="dcterms:W3CDTF">2024-02-27T12:42:52Z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8a3e6126-9483-4146-8a02-409e5de15c9a</vt:lpwstr>
  </property>
  <property fmtid="{D5CDD505-2E9C-101B-9397-08002B2CF9AE}" pid="3" name="bjClsUserRVM">
    <vt:lpwstr>[]</vt:lpwstr>
  </property>
  <property fmtid="{D5CDD505-2E9C-101B-9397-08002B2CF9AE}" pid="4" name="bjSaver">
    <vt:lpwstr>2PUZuWYN1+Nhr47AELZ+crj8ZqDL4OE6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policy="82049413-2d3e-4083-a592-ac23f9157539" origin="userSelected" xmlns="http://www.boldonj</vt:lpwstr>
  </property>
  <property fmtid="{D5CDD505-2E9C-101B-9397-08002B2CF9AE}" pid="6" name="bjDocumentLabelXML-0">
    <vt:lpwstr>ames.com/2008/01/sie/internal/label"&gt;&lt;element uid="ee71e43c-6952-4aa0-ba93-1c3981439a05"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{AA38CAB6-BA59-4EFF-BC77-3EEBA2595D34}</vt:lpwstr>
  </property>
</Properties>
</file>